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D01BC4-F62E-4E04-A085-A4555C7B39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2021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8570C-18AE-423E-B11E-170ADD3B15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4/21/2021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C9489-F4CE-4079-9230-B25660F1C4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Keith Greer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BE029-2950-49A9-94C2-58A7CB41DE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C863C-9170-4146-8D04-BE909450519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16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Spring 2021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4/21/2021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Keith Greer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1D54-62F9-4C3E-A26C-424C5905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005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4FA4-4792-4B82-AB52-AB3135279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6071E-9FCC-4C89-89E6-E17EAAEF4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1617-D047-4A51-A687-C1E7E85B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C7A5-3C68-4BDC-83B1-1AC657C4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95FE4-A997-4F7E-9D4A-C3A21A6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0EC6-A6C9-483B-A15C-FB93BAD3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D0D18-5E02-4683-B3E4-EE2306CE1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F3EF-B3FA-4CE4-AB59-D1EBD2C6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3DEE-539F-4680-8BE1-E209856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DFD45-5200-4416-A38B-AAD194E7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A9A66-588A-4763-B70C-39022C720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4389B-0CBA-45DE-B63A-6FFE93A65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9EDE-A387-4F42-A456-DBE9BC5B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BDE7D-4093-41A8-8A1F-A2410CCA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D66A-71F2-443D-AF62-C877A9D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4311-0F8B-485F-8052-CDE0C33D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E80-7CDA-4822-82DA-EB21F39E1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5A83B-CE57-43F6-AD9E-C4A5952D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7B54-B2D3-4556-85EB-331A9ABD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246D-1323-4931-AC1B-137705C8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7835-1EE4-4E17-AA2F-E48F07CE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834AE-C857-40AA-ABE1-338DD1902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3D3AE-32DC-49AB-B614-B7DEFA4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E1CC-CDA2-41BE-8B4F-98628982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723-A4CB-4437-BC61-45C43AEA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86F2-5406-42C2-86AC-3C76F710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BA3D-FA5A-47EF-9454-D699B8E9A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2E9C9-3B70-4146-B721-B0D5DC345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37BC7-9562-41BC-B299-D3ED3A55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37D97-BD47-422B-A846-51AB76CE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53FBA-B462-431B-9CE1-55AB7A73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3EC5-7A40-41D2-87FE-986A9BFF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F8FC-D18B-44B8-AA8F-ED9206AC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B7C29-F337-44FE-8061-15ED0C082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CAADA-2A35-4539-80F8-8A6B27F5A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953EF-344A-4745-AB39-8080BA78D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53E68-9BB4-4214-AD61-F6B369FB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19E1E-7B0C-4D53-9795-1171CD40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38830-7F03-42B1-A937-FA9222F8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9E58-A094-47D2-8F9D-86A78262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410E2-379B-433E-B8D3-FE2A5BC0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E0751-D0DB-4725-9D12-E3A99788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592E1-83B8-4559-8299-ECFC4402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6FE2A-66FE-4025-9202-23A6604F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E6ECB-4DE5-4534-B787-74A41634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0474-1FBD-4892-9A00-AFE1A930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A415-C3DA-464C-8A57-0AB9E841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2B29-82B9-4CF2-99B5-BB499B84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7ED4B-36A6-4034-AA0D-BD18396D7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C17AC-0261-4E82-B0A0-1159E34A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6AB9C-794F-4483-B944-A79B0AB6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5A781-45FB-4D5A-80FD-09A1F086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3B2D-D03C-4790-B2E5-99FD4BFE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F80B0-05F4-4B77-B7F6-F1177243F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40810-0CB5-4909-9786-F3039690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B5848-093C-434A-8211-F4CBC195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F8F89-F4C6-4EE7-B88C-D017B60F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FE679-164F-4DDB-84BA-FB596FF7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671FB-29FF-44FA-8F17-896D7B04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84AA-4937-49A8-B696-B8254399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C6FF-2FF4-4463-AE1A-CB4F6CD18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33DC-441A-4F1A-A0E8-092F2C1E66D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8BA7B-9F49-4300-8A35-135782938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C69A7-4540-4F2D-8811-EFF8357D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E5FF-BC33-46D3-A9DA-3BFC5095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lford.ac.uk/business-school/lack-of-experience/valu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ntarte.blogspot.com/2011/12/top-10-questions-to-ask-yourself-in.html?m=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itsckie/550777726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ripal.org/2012/08/the-over-diagnosis-of-disease-how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adrianblack/279818257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berosampa.blogspot.com/2012/05/nao-se-fazem-mais-familias-cristas-como.html" TargetMode="Externa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riking-notes.blogspot.com/2011/02/priorities.html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Indian_Friends.jpg" TargetMode="Externa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1060077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itsckie/550777726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tsckie/5507777269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eripal.org/2012/08/the-over-diagnosis-of-disease-how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keithmcmean.co.uk/creating-value/" TargetMode="External"/><Relationship Id="rId7" Type="http://schemas.openxmlformats.org/officeDocument/2006/relationships/hyperlink" Target="https://pxhere.com/en/photo/61112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hyperlink" Target="https://www.pexels.com/photo/referee-raising-both-hands-163294/" TargetMode="External"/><Relationship Id="rId5" Type="http://schemas.openxmlformats.org/officeDocument/2006/relationships/hyperlink" Target="http://myedmondsnews.com/2016/11/mavs-break-curse-with-win-over-peninsula-sending-team-to-first-ever-state-football-semifinal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s://en.wikipedia.org/wiki/Jersey_(clothing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itsckie/55077772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hmcmean.co.uk/creating-valu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itsckie/55077772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1EF74B-6589-4381-A250-7BEE66B8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1" y="2841021"/>
            <a:ext cx="9144000" cy="165576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Georgia" panose="02040502050405020303" pitchFamily="18" charset="0"/>
              </a:rPr>
              <a:t>We all have 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Georgia" panose="02040502050405020303" pitchFamily="18" charset="0"/>
              </a:rPr>
              <a:t>What is a value system?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7ED0EF7-3B78-413C-BF16-916E1C961251}"/>
              </a:ext>
            </a:extLst>
          </p:cNvPr>
          <p:cNvSpPr/>
          <p:nvPr/>
        </p:nvSpPr>
        <p:spPr>
          <a:xfrm>
            <a:off x="2825792" y="141432"/>
            <a:ext cx="8259097" cy="21709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</a:rPr>
              <a:t>Our Value Systems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75505F4-811E-4A6F-BE17-5EB32E4A8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3306" y="2353842"/>
            <a:ext cx="4898694" cy="41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EF90-32E6-4CB0-AC23-9FB53F21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2" y="365125"/>
            <a:ext cx="9731477" cy="1325563"/>
          </a:xfrm>
        </p:spPr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II. The Setting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8F61-8E3A-4D89-A2DB-1466E18C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830" y="1690688"/>
            <a:ext cx="7265547" cy="4351338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Taught in Bible Class</a:t>
            </a:r>
          </a:p>
          <a:p>
            <a:pPr marL="0" indent="0">
              <a:buNone/>
            </a:pPr>
            <a:r>
              <a:rPr lang="en-US" sz="3200" dirty="0">
                <a:latin typeface="Georgia" panose="02040502050405020303" pitchFamily="18" charset="0"/>
              </a:rPr>
              <a:t> </a:t>
            </a:r>
          </a:p>
          <a:p>
            <a:r>
              <a:rPr lang="en-US" sz="3200" dirty="0">
                <a:latin typeface="Georgia" panose="02040502050405020303" pitchFamily="18" charset="0"/>
              </a:rPr>
              <a:t>Taught in Sermons</a:t>
            </a:r>
          </a:p>
          <a:p>
            <a:pPr marL="0" indent="0">
              <a:buNone/>
            </a:pPr>
            <a:r>
              <a:rPr lang="en-US" sz="3200" dirty="0">
                <a:latin typeface="Georgia" panose="02040502050405020303" pitchFamily="18" charset="0"/>
              </a:rPr>
              <a:t> </a:t>
            </a:r>
          </a:p>
          <a:p>
            <a:r>
              <a:rPr lang="en-US" sz="3200" dirty="0">
                <a:latin typeface="Georgia" panose="02040502050405020303" pitchFamily="18" charset="0"/>
              </a:rPr>
              <a:t>Sit down and teach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 Tell them is right</a:t>
            </a:r>
          </a:p>
          <a:p>
            <a:pPr marL="0" indent="0">
              <a:buNone/>
            </a:pP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81933-80C3-4FD7-AF17-94715E192A87}"/>
              </a:ext>
            </a:extLst>
          </p:cNvPr>
          <p:cNvSpPr/>
          <p:nvPr/>
        </p:nvSpPr>
        <p:spPr>
          <a:xfrm>
            <a:off x="2106070" y="1946787"/>
            <a:ext cx="1598725" cy="380508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Elephant" panose="02020904090505020303" pitchFamily="18" charset="0"/>
              </a:rPr>
              <a:t>N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Elephant" panose="02020904090505020303" pitchFamily="18" charset="0"/>
              </a:rPr>
              <a:t>O</a:t>
            </a:r>
            <a:br>
              <a:rPr lang="en-US" sz="6000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sz="6000" dirty="0">
                <a:solidFill>
                  <a:schemeClr val="bg1"/>
                </a:solidFill>
                <a:latin typeface="Elephant" panose="02020904090505020303" pitchFamily="18" charset="0"/>
              </a:rPr>
              <a:t>T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EAA3D00-BE87-4D51-924E-4A40E18AC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0292" y="1690688"/>
            <a:ext cx="2574085" cy="34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II. The Setting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094683"/>
            <a:ext cx="9619390" cy="5229637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dirty="0">
                <a:latin typeface="Georgia" panose="02040502050405020303" pitchFamily="18" charset="0"/>
              </a:rPr>
              <a:t>Example We Set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(1 Timothy 4:12)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Despite what we may say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Someone is watching you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 Decisions We Make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(Proverbs 12:26)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About career, school, friends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For self, our children</a:t>
            </a:r>
          </a:p>
          <a:p>
            <a:r>
              <a:rPr lang="en-US" sz="3200" dirty="0">
                <a:latin typeface="Georgia" panose="02040502050405020303" pitchFamily="18" charset="0"/>
              </a:rPr>
              <a:t>C. Things We Allow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(Judges 14)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May not approve – even say it is wrong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Allow children to do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What we allow: miss, go, see</a:t>
            </a:r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C00-8E7B-4B83-AB1C-AE352A91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13" y="219138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I. The Power of Value Systems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II. The Settings of the Value Systems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III. The Identity of Value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F38DD-DED7-4571-88A4-F4F55453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81" y="-86914"/>
            <a:ext cx="8266892" cy="2182557"/>
          </a:xfrm>
          <a:prstGeom prst="rect">
            <a:avLst/>
          </a:prstGeom>
        </p:spPr>
      </p:pic>
      <p:pic>
        <p:nvPicPr>
          <p:cNvPr id="6" name="Picture 5" descr="A picture containing silhouette, sunset&#10;&#10;Description automatically generated">
            <a:extLst>
              <a:ext uri="{FF2B5EF4-FFF2-40B4-BE49-F238E27FC236}">
                <a16:creationId xmlns:a16="http://schemas.microsoft.com/office/drawing/2014/main" id="{6433042A-881F-49F6-A4A8-ADDDC22B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04" y="182881"/>
            <a:ext cx="2462645" cy="1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III. The Identity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418783"/>
            <a:ext cx="9619390" cy="4912569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b="1" dirty="0">
                <a:latin typeface="Georgia" panose="02040502050405020303" pitchFamily="18" charset="0"/>
              </a:rPr>
              <a:t>Missing services</a:t>
            </a:r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Missing Services</a:t>
            </a:r>
          </a:p>
        </p:txBody>
      </p:sp>
      <p:pic>
        <p:nvPicPr>
          <p:cNvPr id="6" name="Picture 5" descr="A magnifying glass with a black handle&#10;&#10;Description automatically generated with low confidence">
            <a:extLst>
              <a:ext uri="{FF2B5EF4-FFF2-40B4-BE49-F238E27FC236}">
                <a16:creationId xmlns:a16="http://schemas.microsoft.com/office/drawing/2014/main" id="{6EB6C5D2-C231-4B9B-90EC-FDDCB634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9577" y="410146"/>
            <a:ext cx="2766158" cy="1973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0DA6A-397C-44EC-AE65-53CDA7C8F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623" y="1704914"/>
            <a:ext cx="7328027" cy="4901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03B23-D5AD-45F8-87EE-801E8EA19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12" y="1871385"/>
            <a:ext cx="1896020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III. The Identity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418783"/>
            <a:ext cx="9619390" cy="4912569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b="1" dirty="0">
                <a:latin typeface="Georgia" panose="02040502050405020303" pitchFamily="18" charset="0"/>
              </a:rPr>
              <a:t>Missing services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</a:t>
            </a:r>
            <a:r>
              <a:rPr lang="en-US" sz="3200" b="1" dirty="0">
                <a:latin typeface="Georgia" panose="02040502050405020303" pitchFamily="18" charset="0"/>
              </a:rPr>
              <a:t> Sin</a:t>
            </a:r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51C51-3C49-482C-8498-298DFD41D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052" y="1827505"/>
            <a:ext cx="7328027" cy="4913802"/>
          </a:xfrm>
          <a:prstGeom prst="rect">
            <a:avLst/>
          </a:prstGeom>
        </p:spPr>
      </p:pic>
      <p:pic>
        <p:nvPicPr>
          <p:cNvPr id="9" name="Picture 8" descr="A tv on a stand&#10;&#10;Description automatically generated with low confidence">
            <a:extLst>
              <a:ext uri="{FF2B5EF4-FFF2-40B4-BE49-F238E27FC236}">
                <a16:creationId xmlns:a16="http://schemas.microsoft.com/office/drawing/2014/main" id="{E9DE3F16-3B7D-4DCF-940A-3F83E35F6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7332" y="2077009"/>
            <a:ext cx="3419632" cy="2280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B4D1E7-044A-49E7-87C9-8165231629E6}"/>
              </a:ext>
            </a:extLst>
          </p:cNvPr>
          <p:cNvSpPr txBox="1"/>
          <p:nvPr/>
        </p:nvSpPr>
        <p:spPr>
          <a:xfrm>
            <a:off x="239420" y="6371975"/>
            <a:ext cx="169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adrianblack/279818257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6319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III. The Identity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418783"/>
            <a:ext cx="9619390" cy="4924144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b="1" dirty="0">
                <a:latin typeface="Georgia" panose="02040502050405020303" pitchFamily="18" charset="0"/>
              </a:rPr>
              <a:t>Missing services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</a:t>
            </a:r>
            <a:r>
              <a:rPr lang="en-US" sz="3200" b="1" dirty="0">
                <a:latin typeface="Georgia" panose="02040502050405020303" pitchFamily="18" charset="0"/>
              </a:rPr>
              <a:t> Sin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C. </a:t>
            </a:r>
            <a:r>
              <a:rPr lang="en-US" sz="3200" b="1" dirty="0">
                <a:latin typeface="Georgia" panose="02040502050405020303" pitchFamily="18" charset="0"/>
              </a:rPr>
              <a:t>Bible study</a:t>
            </a:r>
            <a:endParaRPr lang="en-US" sz="3200" b="1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Bible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3ADCD-A30C-4C9D-8104-146DEFB9D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26" y="1780507"/>
            <a:ext cx="7328027" cy="4901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25A9E-A6D4-449A-B5EF-EB9BD840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26" y="1865177"/>
            <a:ext cx="2091109" cy="4346825"/>
          </a:xfrm>
          <a:prstGeom prst="rect">
            <a:avLst/>
          </a:prstGeom>
        </p:spPr>
      </p:pic>
      <p:pic>
        <p:nvPicPr>
          <p:cNvPr id="8" name="Picture 7" descr="A group of people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510854AC-EC8E-41F1-A876-C37ABBD49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214" y="1860752"/>
            <a:ext cx="3513393" cy="33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III. The Identity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418783"/>
            <a:ext cx="9619390" cy="4900994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b="1" dirty="0">
                <a:latin typeface="Georgia" panose="02040502050405020303" pitchFamily="18" charset="0"/>
              </a:rPr>
              <a:t>Missing services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</a:t>
            </a:r>
            <a:r>
              <a:rPr lang="en-US" sz="3200" b="1" dirty="0">
                <a:latin typeface="Georgia" panose="02040502050405020303" pitchFamily="18" charset="0"/>
              </a:rPr>
              <a:t> Sin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C. </a:t>
            </a:r>
            <a:r>
              <a:rPr lang="en-US" sz="3200" b="1" dirty="0">
                <a:latin typeface="Georgia" panose="02040502050405020303" pitchFamily="18" charset="0"/>
              </a:rPr>
              <a:t>Bible study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D. </a:t>
            </a:r>
            <a:r>
              <a:rPr lang="en-US" sz="3200" b="1" dirty="0">
                <a:latin typeface="Georgia" panose="02040502050405020303" pitchFamily="18" charset="0"/>
              </a:rPr>
              <a:t>Priorities</a:t>
            </a:r>
            <a:endParaRPr lang="en-US" sz="3200" b="1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Value System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654" y="2073398"/>
            <a:ext cx="9619390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Not always deliberate or intentional</a:t>
            </a:r>
          </a:p>
          <a:p>
            <a:r>
              <a:rPr lang="en-US" dirty="0">
                <a:latin typeface="Georgia" panose="02040502050405020303" pitchFamily="18" charset="0"/>
              </a:rPr>
              <a:t> Not always set by what we say or orally teach</a:t>
            </a:r>
          </a:p>
          <a:p>
            <a:r>
              <a:rPr lang="en-US" dirty="0">
                <a:latin typeface="Georgia" panose="02040502050405020303" pitchFamily="18" charset="0"/>
              </a:rPr>
              <a:t> Not always set by what hear in class or sermon</a:t>
            </a:r>
          </a:p>
          <a:p>
            <a:r>
              <a:rPr lang="en-US" dirty="0">
                <a:latin typeface="Georgia" panose="02040502050405020303" pitchFamily="18" charset="0"/>
              </a:rPr>
              <a:t> Subtle</a:t>
            </a:r>
          </a:p>
          <a:p>
            <a:r>
              <a:rPr lang="en-US" dirty="0">
                <a:latin typeface="Georgia" panose="02040502050405020303" pitchFamily="18" charset="0"/>
              </a:rPr>
              <a:t> Unintentional setting of values by decisions made</a:t>
            </a:r>
          </a:p>
          <a:p>
            <a:r>
              <a:rPr lang="en-US" dirty="0">
                <a:latin typeface="Georgia" panose="02040502050405020303" pitchFamily="18" charset="0"/>
              </a:rPr>
              <a:t> May set a value that we would never say to or teach 	our children – but instill it anyway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5F649-7A2F-4B8C-956B-BE7CEA0325AC}"/>
              </a:ext>
            </a:extLst>
          </p:cNvPr>
          <p:cNvSpPr/>
          <p:nvPr/>
        </p:nvSpPr>
        <p:spPr>
          <a:xfrm>
            <a:off x="3521915" y="731520"/>
            <a:ext cx="7356495" cy="920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Impact" panose="020B0806030902050204" pitchFamily="34" charset="0"/>
              </a:rPr>
              <a:t>How we place values (emphasis &amp; importance) on various things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136" y="282616"/>
            <a:ext cx="234548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Priorities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1D5AC-0E5F-41F1-B3AD-267B67AA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09" y="1770377"/>
            <a:ext cx="7328027" cy="4980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DBAF2-67B4-4702-8374-FF10B5215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852" y="1865299"/>
            <a:ext cx="2115495" cy="4035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73B33-CE8D-4880-9EF9-507896B2B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30" y="5831386"/>
            <a:ext cx="1652159" cy="646232"/>
          </a:xfrm>
          <a:prstGeom prst="rect">
            <a:avLst/>
          </a:prstGeom>
        </p:spPr>
      </p:pic>
      <p:pic>
        <p:nvPicPr>
          <p:cNvPr id="12" name="Picture 11" descr="A picture containing text, businesscard, stationary, envelope&#10;&#10;Description automatically generated">
            <a:extLst>
              <a:ext uri="{FF2B5EF4-FFF2-40B4-BE49-F238E27FC236}">
                <a16:creationId xmlns:a16="http://schemas.microsoft.com/office/drawing/2014/main" id="{4D052D8A-5EEC-4E62-8DC4-FE241B2EF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7472" y="1619250"/>
            <a:ext cx="3200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III. The Identity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418783"/>
            <a:ext cx="9619390" cy="51354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b="1" dirty="0">
                <a:latin typeface="Georgia" panose="02040502050405020303" pitchFamily="18" charset="0"/>
              </a:rPr>
              <a:t>Missing services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</a:t>
            </a:r>
            <a:r>
              <a:rPr lang="en-US" sz="3200" b="1" dirty="0">
                <a:latin typeface="Georgia" panose="02040502050405020303" pitchFamily="18" charset="0"/>
              </a:rPr>
              <a:t> Sin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C. </a:t>
            </a:r>
            <a:r>
              <a:rPr lang="en-US" sz="3200" b="1" dirty="0">
                <a:latin typeface="Georgia" panose="02040502050405020303" pitchFamily="18" charset="0"/>
              </a:rPr>
              <a:t>Bible study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D. </a:t>
            </a:r>
            <a:r>
              <a:rPr lang="en-US" sz="3200" b="1" dirty="0">
                <a:latin typeface="Georgia" panose="02040502050405020303" pitchFamily="18" charset="0"/>
              </a:rPr>
              <a:t>Priorities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E. </a:t>
            </a:r>
            <a:r>
              <a:rPr lang="en-US" sz="3200" b="1" dirty="0">
                <a:latin typeface="Georgia" panose="02040502050405020303" pitchFamily="18" charset="0"/>
              </a:rPr>
              <a:t>Associations</a:t>
            </a:r>
            <a:endParaRPr lang="en-US" sz="3200" b="1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Associations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E1E7F-DA01-465C-9393-BD55D1292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88" y="1821802"/>
            <a:ext cx="7328027" cy="4901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5FA8A-7891-4954-A369-7F060191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83" y="1937636"/>
            <a:ext cx="2438611" cy="4785775"/>
          </a:xfrm>
          <a:prstGeom prst="rect">
            <a:avLst/>
          </a:prstGeom>
        </p:spPr>
      </p:pic>
      <p:pic>
        <p:nvPicPr>
          <p:cNvPr id="8" name="Picture 7" descr="A picture containing grass, outdoor, sky, sitting&#10;&#10;Description automatically generated">
            <a:extLst>
              <a:ext uri="{FF2B5EF4-FFF2-40B4-BE49-F238E27FC236}">
                <a16:creationId xmlns:a16="http://schemas.microsoft.com/office/drawing/2014/main" id="{AC891AFD-D304-4B93-953D-7A24F16B0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849" y="1870095"/>
            <a:ext cx="3256444" cy="37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III. The Identity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364" y="1418783"/>
            <a:ext cx="9619390" cy="4900994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A. </a:t>
            </a:r>
            <a:r>
              <a:rPr lang="en-US" sz="3200" b="1" dirty="0">
                <a:latin typeface="Georgia" panose="02040502050405020303" pitchFamily="18" charset="0"/>
              </a:rPr>
              <a:t>Missing services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</a:t>
            </a:r>
            <a:r>
              <a:rPr lang="en-US" sz="3200" b="1" dirty="0">
                <a:latin typeface="Georgia" panose="02040502050405020303" pitchFamily="18" charset="0"/>
              </a:rPr>
              <a:t> Sin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C. </a:t>
            </a:r>
            <a:r>
              <a:rPr lang="en-US" sz="3200" b="1" dirty="0">
                <a:latin typeface="Georgia" panose="02040502050405020303" pitchFamily="18" charset="0"/>
              </a:rPr>
              <a:t>Bible study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D. </a:t>
            </a:r>
            <a:r>
              <a:rPr lang="en-US" sz="3200" b="1" dirty="0">
                <a:latin typeface="Georgia" panose="02040502050405020303" pitchFamily="18" charset="0"/>
              </a:rPr>
              <a:t>Priorities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E. </a:t>
            </a:r>
            <a:r>
              <a:rPr lang="en-US" sz="3200" b="1" dirty="0">
                <a:latin typeface="Georgia" panose="02040502050405020303" pitchFamily="18" charset="0"/>
              </a:rPr>
              <a:t>Associations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F. </a:t>
            </a:r>
            <a:r>
              <a:rPr lang="en-US" sz="3200" b="1" dirty="0">
                <a:latin typeface="Georgia" panose="02040502050405020303" pitchFamily="18" charset="0"/>
              </a:rPr>
              <a:t>Home/ Family</a:t>
            </a:r>
            <a:endParaRPr lang="en-US" sz="3200" b="1" dirty="0"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Home &amp;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7D4BA-EEF5-4C20-B49E-7CFC79D5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266" y="1780507"/>
            <a:ext cx="7328027" cy="4901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B4A40-EB1A-49B5-A511-9F776A4E3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9" y="1833345"/>
            <a:ext cx="2139881" cy="4005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89D4E-B5B1-4207-BA87-CA7216B5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904" y="5838764"/>
            <a:ext cx="2438611" cy="646232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02BE676-B349-4C9F-B9A0-F7506E360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0978" y="1780507"/>
            <a:ext cx="3035466" cy="40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1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C00-8E7B-4B83-AB1C-AE352A91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922" y="2586689"/>
            <a:ext cx="8799378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I. The Power of Value Systems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II. The Settings of the Value Systems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III. The Identity of Value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F38DD-DED7-4571-88A4-F4F55453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81" y="-86914"/>
            <a:ext cx="8266892" cy="2182557"/>
          </a:xfrm>
          <a:prstGeom prst="rect">
            <a:avLst/>
          </a:prstGeom>
        </p:spPr>
      </p:pic>
      <p:pic>
        <p:nvPicPr>
          <p:cNvPr id="6" name="Picture 5" descr="A picture containing silhouette, sunset&#10;&#10;Description automatically generated">
            <a:extLst>
              <a:ext uri="{FF2B5EF4-FFF2-40B4-BE49-F238E27FC236}">
                <a16:creationId xmlns:a16="http://schemas.microsoft.com/office/drawing/2014/main" id="{6433042A-881F-49F6-A4A8-ADDDC22B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6536" y="1608434"/>
            <a:ext cx="2462645" cy="1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C00-8E7B-4B83-AB1C-AE352A91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8" y="2102942"/>
            <a:ext cx="8799378" cy="4351338"/>
          </a:xfrm>
          <a:solidFill>
            <a:schemeClr val="bg1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Georgia" panose="02040502050405020303" pitchFamily="18" charset="0"/>
              </a:rPr>
              <a:t>Set a value system consistent with what you want to teach!</a:t>
            </a:r>
          </a:p>
        </p:txBody>
      </p:sp>
      <p:pic>
        <p:nvPicPr>
          <p:cNvPr id="6" name="Picture 5" descr="A picture containing silhouette, sunset&#10;&#10;Description automatically generated">
            <a:extLst>
              <a:ext uri="{FF2B5EF4-FFF2-40B4-BE49-F238E27FC236}">
                <a16:creationId xmlns:a16="http://schemas.microsoft.com/office/drawing/2014/main" id="{6433042A-881F-49F6-A4A8-ADDDC22B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140" y="2558230"/>
            <a:ext cx="2462645" cy="2886874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8D64D4E-D4E8-4E22-809B-3BA6195BE29D}"/>
              </a:ext>
            </a:extLst>
          </p:cNvPr>
          <p:cNvSpPr/>
          <p:nvPr/>
        </p:nvSpPr>
        <p:spPr>
          <a:xfrm>
            <a:off x="3474720" y="121796"/>
            <a:ext cx="7415489" cy="14866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17338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D4563-DFE4-45E1-AF72-EDB5ADC2E294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Elephant" panose="02020904090505020303" pitchFamily="18" charset="0"/>
                <a:ea typeface="+mj-ea"/>
                <a:cs typeface="+mj-cs"/>
              </a:rPr>
              <a:t>How It 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9460D-5AF3-4E06-851F-465BDA70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0080"/>
            <a:ext cx="6780700" cy="45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018999C-9489-47D2-B896-B53B3121ACBE}"/>
              </a:ext>
            </a:extLst>
          </p:cNvPr>
          <p:cNvSpPr/>
          <p:nvPr/>
        </p:nvSpPr>
        <p:spPr>
          <a:xfrm>
            <a:off x="3256444" y="294968"/>
            <a:ext cx="7840242" cy="14099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F2C2-51EE-42F4-BDB4-82B157F3C8C1}"/>
              </a:ext>
            </a:extLst>
          </p:cNvPr>
          <p:cNvSpPr txBox="1"/>
          <p:nvPr/>
        </p:nvSpPr>
        <p:spPr>
          <a:xfrm>
            <a:off x="3970266" y="645998"/>
            <a:ext cx="632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How it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F1308-26CE-4902-904E-5E2EC173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046" y="1810004"/>
            <a:ext cx="7328027" cy="4901609"/>
          </a:xfrm>
          <a:prstGeom prst="rect">
            <a:avLst/>
          </a:prstGeom>
        </p:spPr>
      </p:pic>
      <p:pic>
        <p:nvPicPr>
          <p:cNvPr id="6" name="Picture 5" descr="A magnifying glass with a black handle&#10;&#10;Description automatically generated with low confidence">
            <a:extLst>
              <a:ext uri="{FF2B5EF4-FFF2-40B4-BE49-F238E27FC236}">
                <a16:creationId xmlns:a16="http://schemas.microsoft.com/office/drawing/2014/main" id="{6EB6C5D2-C231-4B9B-90EC-FDDCB634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577" y="410146"/>
            <a:ext cx="2766158" cy="19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Who Is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251" y="1808140"/>
            <a:ext cx="9619390" cy="4351338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Self  - </a:t>
            </a:r>
            <a:r>
              <a:rPr lang="en-US" sz="3600" i="1" dirty="0">
                <a:latin typeface="Georgia" panose="02040502050405020303" pitchFamily="18" charset="0"/>
              </a:rPr>
              <a:t>(By wrong choices)</a:t>
            </a:r>
          </a:p>
          <a:p>
            <a:pPr marL="0" indent="0">
              <a:buNone/>
            </a:pPr>
            <a:r>
              <a:rPr lang="en-US" sz="3600" dirty="0">
                <a:latin typeface="Georgia" panose="02040502050405020303" pitchFamily="18" charset="0"/>
              </a:rPr>
              <a:t>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Children  - </a:t>
            </a:r>
            <a:r>
              <a:rPr lang="en-US" sz="3600" i="1" dirty="0">
                <a:latin typeface="Georgia" panose="02040502050405020303" pitchFamily="18" charset="0"/>
              </a:rPr>
              <a:t>(Their values – set)</a:t>
            </a:r>
          </a:p>
          <a:p>
            <a:pPr marL="0" indent="0">
              <a:buNone/>
            </a:pPr>
            <a:r>
              <a:rPr lang="en-US" sz="3600" dirty="0">
                <a:latin typeface="Georgia" panose="02040502050405020303" pitchFamily="18" charset="0"/>
              </a:rPr>
              <a:t>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Others – </a:t>
            </a:r>
            <a:r>
              <a:rPr lang="en-US" sz="3600" i="1" dirty="0">
                <a:latin typeface="Georgia" panose="02040502050405020303" pitchFamily="18" charset="0"/>
              </a:rPr>
              <a:t>(Learn from your actions)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5F649-7A2F-4B8C-956B-BE7CEA0325AC}"/>
              </a:ext>
            </a:extLst>
          </p:cNvPr>
          <p:cNvSpPr/>
          <p:nvPr/>
        </p:nvSpPr>
        <p:spPr>
          <a:xfrm>
            <a:off x="3457021" y="5380211"/>
            <a:ext cx="7356495" cy="920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Don’t Be Surprised When Your Children Follow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the Value System Set For Them!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136" y="282616"/>
            <a:ext cx="234548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654" y="2073398"/>
            <a:ext cx="9619390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Woman who wanted her three boys to become preachers…</a:t>
            </a:r>
          </a:p>
          <a:p>
            <a:r>
              <a:rPr lang="en-US" dirty="0">
                <a:latin typeface="Georgia" panose="02040502050405020303" pitchFamily="18" charset="0"/>
              </a:rPr>
              <a:t>Couldn’t understand why all three became                               “coaches” instead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5F649-7A2F-4B8C-956B-BE7CEA0325AC}"/>
              </a:ext>
            </a:extLst>
          </p:cNvPr>
          <p:cNvSpPr/>
          <p:nvPr/>
        </p:nvSpPr>
        <p:spPr>
          <a:xfrm>
            <a:off x="3451123" y="282616"/>
            <a:ext cx="7356495" cy="920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Sometimes We Send a Different Signal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Than We Intended!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136" y="282616"/>
            <a:ext cx="2345485" cy="1428750"/>
          </a:xfrm>
          <a:prstGeom prst="rect">
            <a:avLst/>
          </a:prstGeom>
        </p:spPr>
      </p:pic>
      <p:pic>
        <p:nvPicPr>
          <p:cNvPr id="7" name="Picture 6" descr="A picture containing grass, person, outdoor, player&#10;&#10;Description automatically generated">
            <a:extLst>
              <a:ext uri="{FF2B5EF4-FFF2-40B4-BE49-F238E27FC236}">
                <a16:creationId xmlns:a16="http://schemas.microsoft.com/office/drawing/2014/main" id="{BEC7F062-EFD7-417F-B29C-47F3B1E1F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60264" y="3722490"/>
            <a:ext cx="1980216" cy="2282559"/>
          </a:xfrm>
          <a:prstGeom prst="rect">
            <a:avLst/>
          </a:prstGeom>
        </p:spPr>
      </p:pic>
      <p:pic>
        <p:nvPicPr>
          <p:cNvPr id="10" name="Picture 9" descr="A picture containing person, outdoor, grass, field&#10;&#10;Description automatically generated">
            <a:extLst>
              <a:ext uri="{FF2B5EF4-FFF2-40B4-BE49-F238E27FC236}">
                <a16:creationId xmlns:a16="http://schemas.microsoft.com/office/drawing/2014/main" id="{F2ED91BE-DA39-4880-87B5-ABDF1331A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46302" y="3722491"/>
            <a:ext cx="1875082" cy="2282559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22851C0-A781-413A-8A2E-FC1984D9C0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20272" y="3722490"/>
            <a:ext cx="2426602" cy="2282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13E3AA-9D2D-406F-A4A5-B908D78C8F5C}"/>
              </a:ext>
            </a:extLst>
          </p:cNvPr>
          <p:cNvSpPr txBox="1"/>
          <p:nvPr/>
        </p:nvSpPr>
        <p:spPr>
          <a:xfrm>
            <a:off x="2157679" y="6005048"/>
            <a:ext cx="156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Went to all Games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27918-5B74-460B-8D24-8FD2DA930D43}"/>
              </a:ext>
            </a:extLst>
          </p:cNvPr>
          <p:cNvSpPr txBox="1"/>
          <p:nvPr/>
        </p:nvSpPr>
        <p:spPr>
          <a:xfrm>
            <a:off x="4303331" y="6005048"/>
            <a:ext cx="175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Encouraged to play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84A5E-B5EF-49A7-80CF-BB5DD443005E}"/>
              </a:ext>
            </a:extLst>
          </p:cNvPr>
          <p:cNvSpPr txBox="1"/>
          <p:nvPr/>
        </p:nvSpPr>
        <p:spPr>
          <a:xfrm>
            <a:off x="6595935" y="6005048"/>
            <a:ext cx="167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Husband  Official</a:t>
            </a:r>
          </a:p>
        </p:txBody>
      </p:sp>
      <p:pic>
        <p:nvPicPr>
          <p:cNvPr id="20" name="Picture 19" descr="A picture containing person, player, outdoor, sport&#10;&#10;Description automatically generated">
            <a:extLst>
              <a:ext uri="{FF2B5EF4-FFF2-40B4-BE49-F238E27FC236}">
                <a16:creationId xmlns:a16="http://schemas.microsoft.com/office/drawing/2014/main" id="{1527F1BC-4CB9-4839-B2D8-30E19E532B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418361" y="3722490"/>
            <a:ext cx="2030010" cy="2282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EE4405-EA2B-4134-8FC0-711A69882B53}"/>
              </a:ext>
            </a:extLst>
          </p:cNvPr>
          <p:cNvSpPr txBox="1"/>
          <p:nvPr/>
        </p:nvSpPr>
        <p:spPr>
          <a:xfrm>
            <a:off x="8951789" y="6055404"/>
            <a:ext cx="216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Many Team Jerseys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582A4-18B5-4487-B8A8-41BC85B5BAA2}"/>
              </a:ext>
            </a:extLst>
          </p:cNvPr>
          <p:cNvSpPr/>
          <p:nvPr/>
        </p:nvSpPr>
        <p:spPr>
          <a:xfrm>
            <a:off x="2542621" y="5156036"/>
            <a:ext cx="8574231" cy="560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Georgia" panose="02040502050405020303" pitchFamily="18" charset="0"/>
              </a:rPr>
              <a:t>Conversation around kitchen table – about sports</a:t>
            </a:r>
          </a:p>
        </p:txBody>
      </p:sp>
    </p:spTree>
    <p:extLst>
      <p:ext uri="{BB962C8B-B14F-4D97-AF65-F5344CB8AC3E}">
        <p14:creationId xmlns:p14="http://schemas.microsoft.com/office/powerpoint/2010/main" val="16182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C00-8E7B-4B83-AB1C-AE352A91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13" y="219138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I. The Power of Value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F38DD-DED7-4571-88A4-F4F55453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81" y="-86914"/>
            <a:ext cx="8266892" cy="2182557"/>
          </a:xfrm>
          <a:prstGeom prst="rect">
            <a:avLst/>
          </a:prstGeom>
        </p:spPr>
      </p:pic>
      <p:pic>
        <p:nvPicPr>
          <p:cNvPr id="6" name="Picture 5" descr="A picture containing silhouette, sunset&#10;&#10;Description automatically generated">
            <a:extLst>
              <a:ext uri="{FF2B5EF4-FFF2-40B4-BE49-F238E27FC236}">
                <a16:creationId xmlns:a16="http://schemas.microsoft.com/office/drawing/2014/main" id="{6433042A-881F-49F6-A4A8-ADDDC22B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04" y="182881"/>
            <a:ext cx="2462645" cy="1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9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2710-1AE0-4607-A8EC-31F5AD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02" y="81957"/>
            <a:ext cx="9890760" cy="850142"/>
          </a:xfrm>
        </p:spPr>
        <p:txBody>
          <a:bodyPr>
            <a:normAutofit/>
          </a:bodyPr>
          <a:lstStyle/>
          <a:p>
            <a:pPr algn="ctr"/>
            <a:r>
              <a:rPr lang="en-US" sz="4000" cap="small" dirty="0">
                <a:latin typeface="Elephant" panose="02020904090505020303" pitchFamily="18" charset="0"/>
              </a:rPr>
              <a:t>I. The Power of Value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AE92-32B7-4510-BBF1-0DD2BB26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653" y="1129714"/>
            <a:ext cx="9619390" cy="4351338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A. Led family to the Lord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(1 Peter 3:1-6)</a:t>
            </a:r>
          </a:p>
          <a:p>
            <a:r>
              <a:rPr lang="en-US" sz="3200" dirty="0">
                <a:latin typeface="Georgia" panose="02040502050405020303" pitchFamily="18" charset="0"/>
              </a:rPr>
              <a:t>B. Influence others to do wrong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(Galatians 2:11-14)</a:t>
            </a:r>
          </a:p>
          <a:p>
            <a:r>
              <a:rPr lang="en-US" sz="3200" dirty="0">
                <a:latin typeface="Georgia" panose="02040502050405020303" pitchFamily="18" charset="0"/>
              </a:rPr>
              <a:t>C. Others read and learn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(2 Corinthians 3:2-3)</a:t>
            </a:r>
          </a:p>
          <a:p>
            <a:r>
              <a:rPr lang="en-US" sz="3200" dirty="0">
                <a:latin typeface="Georgia" panose="02040502050405020303" pitchFamily="18" charset="0"/>
              </a:rPr>
              <a:t>D. Children become just like parents – even go 	farther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(Ezekiel 16:44; Proverbs 20:7)</a:t>
            </a:r>
          </a:p>
          <a:p>
            <a:r>
              <a:rPr lang="en-US" sz="3200" dirty="0">
                <a:latin typeface="Georgia" panose="02040502050405020303" pitchFamily="18" charset="0"/>
              </a:rPr>
              <a:t>E. Like leaven – silent force                                                       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(1 Corinthians 5:6; Matthew 13:33)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930D-AD73-41B7-8CFB-AE59F595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44" y="81957"/>
            <a:ext cx="1841111" cy="11215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4714A1-848F-458D-BADC-51FEFDDCB015}"/>
              </a:ext>
            </a:extLst>
          </p:cNvPr>
          <p:cNvSpPr/>
          <p:nvPr/>
        </p:nvSpPr>
        <p:spPr>
          <a:xfrm>
            <a:off x="2861187" y="5728286"/>
            <a:ext cx="8058519" cy="1002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“Actions speak louder than words”</a:t>
            </a:r>
          </a:p>
        </p:txBody>
      </p:sp>
    </p:spTree>
    <p:extLst>
      <p:ext uri="{BB962C8B-B14F-4D97-AF65-F5344CB8AC3E}">
        <p14:creationId xmlns:p14="http://schemas.microsoft.com/office/powerpoint/2010/main" val="28125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C00-8E7B-4B83-AB1C-AE352A91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13" y="219138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I. The Power of Value Systems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II. The Settings of the Value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F38DD-DED7-4571-88A4-F4F55453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81" y="-86914"/>
            <a:ext cx="8266892" cy="2182557"/>
          </a:xfrm>
          <a:prstGeom prst="rect">
            <a:avLst/>
          </a:prstGeom>
        </p:spPr>
      </p:pic>
      <p:pic>
        <p:nvPicPr>
          <p:cNvPr id="6" name="Picture 5" descr="A picture containing silhouette, sunset&#10;&#10;Description automatically generated">
            <a:extLst>
              <a:ext uri="{FF2B5EF4-FFF2-40B4-BE49-F238E27FC236}">
                <a16:creationId xmlns:a16="http://schemas.microsoft.com/office/drawing/2014/main" id="{6433042A-881F-49F6-A4A8-ADDDC22B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04" y="182881"/>
            <a:ext cx="2462645" cy="1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590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Elephant</vt:lpstr>
      <vt:lpstr>Georgia</vt:lpstr>
      <vt:lpstr>Impact</vt:lpstr>
      <vt:lpstr>Office Theme</vt:lpstr>
      <vt:lpstr>PowerPoint Presentation</vt:lpstr>
      <vt:lpstr>Value System Defined</vt:lpstr>
      <vt:lpstr>PowerPoint Presentation</vt:lpstr>
      <vt:lpstr>PowerPoint Presentation</vt:lpstr>
      <vt:lpstr>Who Is Affected?</vt:lpstr>
      <vt:lpstr>PowerPoint Presentation</vt:lpstr>
      <vt:lpstr>PowerPoint Presentation</vt:lpstr>
      <vt:lpstr>I. The Power of Value Systems</vt:lpstr>
      <vt:lpstr>PowerPoint Presentation</vt:lpstr>
      <vt:lpstr>II. The Setting of Value Systems</vt:lpstr>
      <vt:lpstr>II. The Setting of Value Systems</vt:lpstr>
      <vt:lpstr>PowerPoint Presentation</vt:lpstr>
      <vt:lpstr>III. The Identity of Value Systems</vt:lpstr>
      <vt:lpstr>PowerPoint Presentation</vt:lpstr>
      <vt:lpstr>III. The Identity of Value Systems</vt:lpstr>
      <vt:lpstr>PowerPoint Presentation</vt:lpstr>
      <vt:lpstr>III. The Identity of Value Systems</vt:lpstr>
      <vt:lpstr>PowerPoint Presentation</vt:lpstr>
      <vt:lpstr>III. The Identity of Value Systems</vt:lpstr>
      <vt:lpstr>PowerPoint Presentation</vt:lpstr>
      <vt:lpstr>III. The Identity of Value Systems</vt:lpstr>
      <vt:lpstr>PowerPoint Presentation</vt:lpstr>
      <vt:lpstr>III. The Identity of Value Systems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Value System</dc:title>
  <dc:creator>Keith Greer</dc:creator>
  <cp:lastModifiedBy>Richard Lidh</cp:lastModifiedBy>
  <cp:revision>17</cp:revision>
  <cp:lastPrinted>2021-04-18T03:47:47Z</cp:lastPrinted>
  <dcterms:created xsi:type="dcterms:W3CDTF">2021-03-22T19:50:11Z</dcterms:created>
  <dcterms:modified xsi:type="dcterms:W3CDTF">2021-04-18T03:59:28Z</dcterms:modified>
</cp:coreProperties>
</file>